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83" r:id="rId2"/>
    <p:sldId id="284" r:id="rId3"/>
    <p:sldId id="285" r:id="rId4"/>
    <p:sldId id="288" r:id="rId5"/>
    <p:sldId id="263" r:id="rId6"/>
    <p:sldId id="274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5" r:id="rId16"/>
    <p:sldId id="276" r:id="rId17"/>
    <p:sldId id="277" r:id="rId18"/>
    <p:sldId id="286" r:id="rId19"/>
    <p:sldId id="287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3" autoAdjust="0"/>
    <p:restoredTop sz="93945" autoAdjust="0"/>
  </p:normalViewPr>
  <p:slideViewPr>
    <p:cSldViewPr snapToGrid="0">
      <p:cViewPr varScale="1">
        <p:scale>
          <a:sx n="55" d="100"/>
          <a:sy n="55" d="100"/>
        </p:scale>
        <p:origin x="78" y="24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186BD6-1F2A-4F83-940A-A90AFC4DACCC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38C76E-C966-4ED7-94C6-2437B6F8A6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762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8C76E-C966-4ED7-94C6-2437B6F8A6D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3027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38C76E-C966-4ED7-94C6-2437B6F8A6D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153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9219-E5EB-4FE9-B361-BFC9DCADB10F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9E80D-D957-4992-88C8-8322EA7E9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542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9219-E5EB-4FE9-B361-BFC9DCADB10F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9E80D-D957-4992-88C8-8322EA7E9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676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9219-E5EB-4FE9-B361-BFC9DCADB10F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9E80D-D957-4992-88C8-8322EA7E9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65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9219-E5EB-4FE9-B361-BFC9DCADB10F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9E80D-D957-4992-88C8-8322EA7E9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096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9219-E5EB-4FE9-B361-BFC9DCADB10F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9E80D-D957-4992-88C8-8322EA7E9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3593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9219-E5EB-4FE9-B361-BFC9DCADB10F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9E80D-D957-4992-88C8-8322EA7E9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14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9219-E5EB-4FE9-B361-BFC9DCADB10F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9E80D-D957-4992-88C8-8322EA7E9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613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9219-E5EB-4FE9-B361-BFC9DCADB10F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9E80D-D957-4992-88C8-8322EA7E9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025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9219-E5EB-4FE9-B361-BFC9DCADB10F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9E80D-D957-4992-88C8-8322EA7E9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8268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9219-E5EB-4FE9-B361-BFC9DCADB10F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9E80D-D957-4992-88C8-8322EA7E9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606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C9219-E5EB-4FE9-B361-BFC9DCADB10F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B9E80D-D957-4992-88C8-8322EA7E9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563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C9219-E5EB-4FE9-B361-BFC9DCADB10F}" type="datetimeFigureOut">
              <a:rPr lang="ru-RU" smtClean="0"/>
              <a:t>26.10.2022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9E80D-D957-4992-88C8-8322EA7E9B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175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8049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8971" y="283029"/>
            <a:ext cx="11255829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Комитет образования города Курска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муниципальное бюджетное дошкольное образовательное учреждение</a:t>
            </a:r>
          </a:p>
          <a:p>
            <a:r>
              <a:rPr lang="ru-RU" sz="20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«Детский сад комбинированного вида № 105»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3200" b="1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Формирование основ финансовой грамотности </a:t>
            </a:r>
          </a:p>
          <a:p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в игровой деятельности</a:t>
            </a:r>
          </a:p>
          <a:p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с детьми старшего дошкольного возраста  </a:t>
            </a:r>
          </a:p>
          <a:p>
            <a:r>
              <a:rPr lang="ru-RU" sz="32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с тяжёлыми нарушениями речи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58343" y="5072742"/>
            <a:ext cx="7881257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ru-RU" sz="2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Деулина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Ирина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Александровна,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учитель-логопед;   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Остапенко </a:t>
            </a:r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Ольга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Павловна. воспитатель.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год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131" y="4253739"/>
            <a:ext cx="1931612" cy="2519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04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621280" y="304202"/>
            <a:ext cx="8972622" cy="602039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ИГРА: «Исправь ошибку»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детей рассуждению, сравнению, мыслительной деятельности, понимание финансовых понятий.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магазине игрушек продаются продукты.</a:t>
            </a:r>
            <a:b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магазине можно купить дружбу.</a:t>
            </a:r>
            <a:b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 стоит дешевле, чем журнал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ИГРА: «Дополни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предложение»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речевой активности детей, закрепление в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речи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обобщающих 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понятий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основам финансовой грамотности.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магазине игрушек можно купить…</a:t>
            </a:r>
            <a:b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Карандаши, тетради, краски продаются в…</a:t>
            </a:r>
            <a:b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Спортивные товары – это…</a:t>
            </a:r>
            <a:b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 стоит дороже, чем…</a:t>
            </a:r>
            <a:b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 стоит дешевле, чем…</a:t>
            </a:r>
          </a:p>
          <a:p>
            <a:pPr marL="0" indent="0" algn="ctr">
              <a:buNone/>
            </a:pP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52" y="471842"/>
            <a:ext cx="1845035" cy="357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891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873771" y="574024"/>
            <a:ext cx="9144000" cy="31597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ИГРА: «Третий лишний»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умению группировать предметы по определенным качествам с исключением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лишнего.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 игры: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предлагаются группы слов типа 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по каким-либо признакам найти лишний предмет.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8" r="13479"/>
          <a:stretch/>
        </p:blipFill>
        <p:spPr>
          <a:xfrm rot="10800000">
            <a:off x="1522502" y="2756399"/>
            <a:ext cx="4573498" cy="353976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614160" y="3261360"/>
            <a:ext cx="4130040" cy="25298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Сумка, </a:t>
            </a:r>
            <a:r>
              <a:rPr lang="ru-RU" sz="2400" b="1" u="sng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солнце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свитер.</a:t>
            </a:r>
            <a:b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Паровоз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платье, пальто.</a:t>
            </a:r>
            <a:b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u="sng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зонт,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заколка.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510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885627" y="417270"/>
            <a:ext cx="9144000" cy="215544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ИГРА: «Хочу и надо» 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у детей разделять реальные потребности и свои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желания, развитие связной речи детей.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 игры: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 товар и 2 корзины. Необходимо предметы разделить на две категории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32" t="26839" r="-3064" b="32000"/>
          <a:stretch/>
        </p:blipFill>
        <p:spPr>
          <a:xfrm>
            <a:off x="10640644" y="832215"/>
            <a:ext cx="1334598" cy="215777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8" t="13497" r="5788"/>
          <a:stretch/>
        </p:blipFill>
        <p:spPr>
          <a:xfrm>
            <a:off x="2270256" y="2688973"/>
            <a:ext cx="7985760" cy="3821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4213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534838" y="486878"/>
            <a:ext cx="11404120" cy="617271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ИГРА: «Да – нет»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представления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о том, что не все продается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 все  покупается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236898" y="2069525"/>
            <a:ext cx="5562599" cy="312618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65760" y="1859409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Купить мы море можем?..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(нет)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самолетик, куклу?..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(да)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лес густой и ветерок? Конечно...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(нет)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шоколадку, пирожок? Конечно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...(да)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солнце светит, мы его купить смогли бы?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..(нет)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платье новое, кроссовки?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..(да)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а можем ли купить мы дружбу и здоровье?.</a:t>
            </a:r>
            <a:r>
              <a:rPr lang="ru-RU" sz="2400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.(нет)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4543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123268" y="409388"/>
            <a:ext cx="9144000" cy="24100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ИГРА: «Сигнальщики»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 представления о содержании деятельности людей некоторых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профессий, о результате их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труда, умение различать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 «товар» и «услуга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 игры: </a:t>
            </a:r>
            <a:r>
              <a:rPr lang="ru-RU" sz="2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поднимают красные </a:t>
            </a: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флажки, </a:t>
            </a:r>
            <a:r>
              <a:rPr lang="ru-RU" sz="22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слышат, что речь идет о товаре, или синие, если слышат, что речь идет не о товаре: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57200" y="2703016"/>
            <a:ext cx="6096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Фермер привез на рынок молоко (товар)</a:t>
            </a:r>
          </a:p>
          <a:p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Папа починил детям игрушку (не товар)</a:t>
            </a:r>
          </a:p>
          <a:p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 испекла пирог к празднику (не товар)</a:t>
            </a:r>
          </a:p>
          <a:p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Плотник сделал шкаф и продал его (товар)</a:t>
            </a:r>
          </a:p>
          <a:p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Маша сварила варенье для Миши (не товар)</a:t>
            </a:r>
          </a:p>
          <a:p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фабрике сделали игрушки и отвезли их в магазин (товар)</a:t>
            </a:r>
          </a:p>
          <a:p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 </a:t>
            </a:r>
            <a:r>
              <a:rPr lang="ru-RU" sz="22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Матроскин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сшил Шарику фартук (не товар)</a:t>
            </a:r>
          </a:p>
          <a:p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издательстве напечатали много детских книг (товар)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66" r="5111"/>
          <a:stretch/>
        </p:blipFill>
        <p:spPr>
          <a:xfrm rot="5400000">
            <a:off x="6878158" y="3244490"/>
            <a:ext cx="3373443" cy="249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8798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27804" y="448573"/>
            <a:ext cx="11455879" cy="59595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Игра: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«Сделай рекламу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детей с рекламой, ее предназначением, развитие воображения, творчества, связной речи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 игры: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делятся на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команды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оформляют рекламу, каждый своему магазину (продуктовый, продовольственный, магазин одежды, обуви и т.д.). Дети самостоятельно оформляют плакаты на ватмане и вырезок из журналов. После работы дети делают презентацию о своем магазине.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3516243"/>
            <a:ext cx="5257800" cy="26289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240" y="2990190"/>
            <a:ext cx="4210782" cy="3154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6881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837482" y="329864"/>
            <a:ext cx="7089332" cy="629578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000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Физминутки</a:t>
            </a:r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пальчиковые игры</a:t>
            </a:r>
          </a:p>
          <a:p>
            <a:pPr marL="0" indent="0" algn="ctr">
              <a:buNone/>
            </a:pP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6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основ финансовой грамотности, развитие выразительности, речи, общей и мелкой моторики</a:t>
            </a:r>
          </a:p>
          <a:p>
            <a:pPr marL="0" indent="0" algn="ctr" fontAlgn="base">
              <a:buNone/>
            </a:pPr>
            <a:r>
              <a:rPr lang="ru-RU" sz="26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«Будем денежки считать»</a:t>
            </a:r>
            <a:endParaRPr lang="ru-RU" sz="26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ru-RU" sz="2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</a:t>
            </a:r>
            <a:r>
              <a:rPr lang="ru-RU" sz="2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два, три, четыре, пять </a:t>
            </a:r>
            <a:r>
              <a:rPr lang="ru-RU" sz="26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(шагаем на месте)</a:t>
            </a:r>
            <a:endParaRPr lang="ru-RU" sz="2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ru-RU" sz="2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Будем денежки считать </a:t>
            </a:r>
            <a:r>
              <a:rPr lang="ru-RU" sz="26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(сжимаем и разжимаем пальцы рук)</a:t>
            </a:r>
            <a:endParaRPr lang="ru-RU" sz="2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ru-RU" sz="2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и два оплатим дом, </a:t>
            </a:r>
            <a:r>
              <a:rPr lang="ru-RU" sz="26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(пальцы в кулак, отгибаем мизинец и безымянный)</a:t>
            </a:r>
            <a:endParaRPr lang="ru-RU" sz="2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ru-RU" sz="2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Дом, в котором мы живём.</a:t>
            </a:r>
          </a:p>
          <a:p>
            <a:pPr marL="0" indent="0" fontAlgn="base">
              <a:buNone/>
            </a:pPr>
            <a:r>
              <a:rPr lang="ru-RU" sz="2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Третья монетка — одежду купить </a:t>
            </a:r>
            <a:r>
              <a:rPr lang="ru-RU" sz="26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(отгибаем средний палец)</a:t>
            </a:r>
            <a:endParaRPr lang="ru-RU" sz="2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ru-RU" sz="2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четвёртую монетку </a:t>
            </a:r>
            <a:r>
              <a:rPr lang="ru-RU" sz="2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купим есть</a:t>
            </a:r>
            <a:r>
              <a:rPr lang="ru-RU" sz="2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 пить </a:t>
            </a:r>
            <a:r>
              <a:rPr lang="ru-RU" sz="26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(отгибаем указательный палец)</a:t>
            </a:r>
            <a:endParaRPr lang="ru-RU" sz="2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buNone/>
            </a:pPr>
            <a:r>
              <a:rPr lang="ru-RU" sz="2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Ну, а пятую пока </a:t>
            </a:r>
            <a:r>
              <a:rPr lang="ru-RU" sz="26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(шевелим большим пальцем</a:t>
            </a:r>
            <a:r>
              <a:rPr lang="ru-RU" sz="26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 fontAlgn="base">
              <a:buNone/>
            </a:pPr>
            <a:r>
              <a:rPr lang="ru-RU" sz="26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Спрячем на донышке кошелька! </a:t>
            </a:r>
            <a:r>
              <a:rPr lang="ru-RU" sz="26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(спрятать большой палец в кулак, согнув все пальцы)</a:t>
            </a:r>
            <a:endParaRPr lang="ru-RU" sz="26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220" y="2224597"/>
            <a:ext cx="3387042" cy="2506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7251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6045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828800" y="274320"/>
            <a:ext cx="9144000" cy="57817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с мячом 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ловкости, связной речи, закрепление знаний о разнообразии магазинов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1" r="15152" b="8677"/>
          <a:stretch/>
        </p:blipFill>
        <p:spPr>
          <a:xfrm rot="10800000">
            <a:off x="350021" y="2346960"/>
            <a:ext cx="6612174" cy="35814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312215" y="1500996"/>
            <a:ext cx="4523227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вариант.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Перечисли товары, которые могут продаваться в магазинах с указанными названиями: «Лакомка», «Каблучок», «Школьник», «Верный друг», «Мотор», «Твой дом», «На старт!»</a:t>
            </a:r>
          </a:p>
          <a:p>
            <a:r>
              <a:rPr lang="ru-RU" sz="2400" u="sng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вариант.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Ведущий загадывает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магазина.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по очереди назвать, какой товар в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нём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продают.</a:t>
            </a:r>
          </a:p>
        </p:txBody>
      </p:sp>
    </p:spTree>
    <p:extLst>
      <p:ext uri="{BB962C8B-B14F-4D97-AF65-F5344CB8AC3E}">
        <p14:creationId xmlns:p14="http://schemas.microsoft.com/office/powerpoint/2010/main" val="11784111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90445" y="483078"/>
            <a:ext cx="105242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Библиографический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список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4068" y="1122363"/>
            <a:ext cx="1154214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+mj-lt"/>
              <a:buAutoNum type="arabicPeriod"/>
            </a:pPr>
            <a:r>
              <a:rPr lang="ru-RU" sz="2000" cap="all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itchFamily="18" charset="0"/>
              </a:rPr>
              <a:t> ФЕДЕРАЛЬНЫЙ ЗАКОН ОТ 29.12.2012 N 273-ФЗ (РЕД. ОТ 30.12.2021) "ОБ ОБРАЗОВАНИИ В РОССИЙСКОЙ ФЕДЕРАЦИИ" (С ИЗМ. И ДОП., ВСТУП. В СИЛУ С 01.01.2022)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>
              <a:buFont typeface="+mj-lt"/>
              <a:buAutoNum type="arabicPeriod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Федеральный Государственный образовательный стандарт дошкольного образования: утвержден приказом Министерства образования и науки Российской Федерации от 17 октября 2013г., №1155. М., 2013.</a:t>
            </a:r>
          </a:p>
          <a:p>
            <a:pPr>
              <a:buFont typeface="+mj-lt"/>
              <a:buAutoNum type="arabicPeriod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Адаптированная   основная образовательная программа дошкольного образования  детей с тяжелыми нарушениями речи  в муниципальном бюджетном дошкольном образовательном учреждении «Детский сад комбинированного вида  № 105»</a:t>
            </a:r>
          </a:p>
          <a:p>
            <a:pPr>
              <a:buFont typeface="+mj-lt"/>
              <a:buAutoNum type="arabicPeriod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Учебно-методическое пособие по повышению финансовой грамотности «Первые шаги по ступеням финансовой грамотности для дошкольников» / Автор составитель Н. А.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Крючкова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>
              <a:buFont typeface="+mj-lt"/>
              <a:buAutoNum type="arabicPeriod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«Финансовая грамотность: методические рекомендации для преподавателя»/ А. О. Жданова,</a:t>
            </a:r>
          </a:p>
          <a:p>
            <a:pPr lvl="0">
              <a:buFont typeface="+mj-lt"/>
              <a:buAutoNum type="arabicPeriod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«Дети и деньги»/А. Е. Пушкарь</a:t>
            </a:r>
          </a:p>
          <a:p>
            <a:pPr>
              <a:buFont typeface="+mj-lt"/>
              <a:buAutoNum type="arabicPeriod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Дети и деньги : Самоучитель семейных финансов для детей / Евгения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Блискавка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— Минск : издательство «Четыре четверти», 2014. — 80 с. </a:t>
            </a:r>
          </a:p>
          <a:p>
            <a:pPr>
              <a:buFont typeface="+mj-lt"/>
              <a:buAutoNum type="arabicPeriod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материалы к методическим рекомендациям /Автор-сост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О.В. Морозова. – Мурманск: ГАУДПО МО «Институт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образования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2020. – 90 с. </a:t>
            </a:r>
          </a:p>
        </p:txBody>
      </p:sp>
    </p:spTree>
    <p:extLst>
      <p:ext uri="{BB962C8B-B14F-4D97-AF65-F5344CB8AC3E}">
        <p14:creationId xmlns:p14="http://schemas.microsoft.com/office/powerpoint/2010/main" val="19600391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97147" y="1086928"/>
            <a:ext cx="226366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333F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84849" y="1086928"/>
            <a:ext cx="8525309" cy="4123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5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53751" y="1548593"/>
            <a:ext cx="64008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480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</a:t>
            </a:r>
            <a:r>
              <a:rPr lang="ru-RU" sz="4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внимание!</a:t>
            </a:r>
            <a:endParaRPr lang="ru-RU" sz="4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437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5339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332" y="312062"/>
            <a:ext cx="11110824" cy="1773647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7369415" y="2972184"/>
            <a:ext cx="1929860" cy="3914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3063210" y="2969850"/>
            <a:ext cx="2204858" cy="4254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117555" y="2554715"/>
            <a:ext cx="24658" cy="9032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488647" y="3502962"/>
            <a:ext cx="3662528" cy="14189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ФФНР</a:t>
            </a:r>
          </a:p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(ФОНЕТИКО -ФОНЕМАТЧЕСКОЕ НЕДОРАЗВИТИЕ РЕЧИ)</a:t>
            </a:r>
          </a:p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639822" y="3485082"/>
            <a:ext cx="3296109" cy="143682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ОНР 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(ОБЩЕЕ НЕДОРАЗВИТИЕ РЕЧИ)</a:t>
            </a:r>
          </a:p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8424578" y="3481477"/>
            <a:ext cx="3304451" cy="144043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ЗАИКАНИЕ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481320" y="2225152"/>
            <a:ext cx="3321785" cy="6591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ТНР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06084" y="312062"/>
            <a:ext cx="11222945" cy="177364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Тяжёлые нарушения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речи -</a:t>
            </a: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стойкие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специфические отклонения в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формировании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компонентов речевой системы, отмечающиеся у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при</a:t>
            </a:r>
          </a:p>
          <a:p>
            <a:pPr algn="ctr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нормальном слухе и сохранном интеллекте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/>
          </a:p>
        </p:txBody>
      </p:sp>
      <p:cxnSp>
        <p:nvCxnSpPr>
          <p:cNvPr id="38" name="Прямая со стрелкой 37"/>
          <p:cNvCxnSpPr/>
          <p:nvPr/>
        </p:nvCxnSpPr>
        <p:spPr>
          <a:xfrm flipH="1">
            <a:off x="3647997" y="4932124"/>
            <a:ext cx="1983649" cy="4494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6274720" y="4856787"/>
            <a:ext cx="26312" cy="4717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6884603" y="4921910"/>
            <a:ext cx="2000605" cy="3414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Прямоугольник 66"/>
          <p:cNvSpPr/>
          <p:nvPr/>
        </p:nvSpPr>
        <p:spPr>
          <a:xfrm>
            <a:off x="8395611" y="5381526"/>
            <a:ext cx="3056557" cy="8014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ОНР – 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речевого развития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901202" y="5416312"/>
            <a:ext cx="3341193" cy="7924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ОНР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уровень речевого развития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4775407" y="5416311"/>
            <a:ext cx="3024938" cy="79247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ОНР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II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речевого развития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2765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34838" y="483080"/>
            <a:ext cx="11179834" cy="7763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основ финансовой грамотности в игровой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59253" y="1470503"/>
            <a:ext cx="6868532" cy="69627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ОБЛАСТИ </a:t>
            </a:r>
          </a:p>
          <a:p>
            <a:pPr algn="ctr"/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ФГОС ДО)</a:t>
            </a:r>
            <a:endParaRPr lang="ru-RU" sz="2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2" name="Капля 31"/>
          <p:cNvSpPr/>
          <p:nvPr/>
        </p:nvSpPr>
        <p:spPr>
          <a:xfrm rot="13461438" flipV="1">
            <a:off x="223222" y="4842822"/>
            <a:ext cx="1788165" cy="1874680"/>
          </a:xfrm>
          <a:prstGeom prst="teardrop">
            <a:avLst>
              <a:gd name="adj" fmla="val 168348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9627785" y="2318359"/>
            <a:ext cx="2426002" cy="121714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РАЗВИТИЕ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4121143" y="2302206"/>
            <a:ext cx="3322468" cy="12704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ПОЗНАВАТЕЛЬНОЕ РАЗВИТИЕ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6895208" y="2515743"/>
            <a:ext cx="3275409" cy="12473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ХУДОЖЕСТВЕННО-ЭСТЕТИЧЕСКОЕ РАЗВМТИЕ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1399159" y="2728232"/>
            <a:ext cx="3501199" cy="11952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</a:t>
            </a:r>
          </a:p>
          <a:p>
            <a:pPr algn="ctr"/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КОММУКАТИВНОЕ</a:t>
            </a:r>
          </a:p>
          <a:p>
            <a:pPr algn="ctr"/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  <a:endParaRPr lang="ru-RU" dirty="0">
              <a:solidFill>
                <a:schemeClr val="accent4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Капля 32"/>
          <p:cNvSpPr/>
          <p:nvPr/>
        </p:nvSpPr>
        <p:spPr>
          <a:xfrm rot="13225392" flipV="1">
            <a:off x="4174937" y="4775200"/>
            <a:ext cx="2046352" cy="1876496"/>
          </a:xfrm>
          <a:prstGeom prst="teardrop">
            <a:avLst>
              <a:gd name="adj" fmla="val 168348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оспитатель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9" name="Капля 38"/>
          <p:cNvSpPr/>
          <p:nvPr/>
        </p:nvSpPr>
        <p:spPr>
          <a:xfrm rot="13722540" flipV="1">
            <a:off x="6070280" y="4789942"/>
            <a:ext cx="2270394" cy="1670536"/>
          </a:xfrm>
          <a:prstGeom prst="teardrop">
            <a:avLst>
              <a:gd name="adj" fmla="val 168348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руководитель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8" name="Капля 37"/>
          <p:cNvSpPr/>
          <p:nvPr/>
        </p:nvSpPr>
        <p:spPr>
          <a:xfrm rot="13390954" flipV="1">
            <a:off x="10133873" y="4793259"/>
            <a:ext cx="1945049" cy="1618362"/>
          </a:xfrm>
          <a:prstGeom prst="teardrop">
            <a:avLst>
              <a:gd name="adj" fmla="val 179631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Инструктор по ФК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6" name="Капля 35"/>
          <p:cNvSpPr/>
          <p:nvPr/>
        </p:nvSpPr>
        <p:spPr>
          <a:xfrm rot="13166668" flipV="1">
            <a:off x="2260953" y="5061343"/>
            <a:ext cx="1741328" cy="1648685"/>
          </a:xfrm>
          <a:prstGeom prst="teardrop">
            <a:avLst>
              <a:gd name="adj" fmla="val 168348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Педагог-психолог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5" name="Капля 14"/>
          <p:cNvSpPr/>
          <p:nvPr/>
        </p:nvSpPr>
        <p:spPr>
          <a:xfrm rot="13390954" flipV="1">
            <a:off x="8190837" y="4933305"/>
            <a:ext cx="1972919" cy="1618362"/>
          </a:xfrm>
          <a:prstGeom prst="teardrop">
            <a:avLst>
              <a:gd name="adj" fmla="val 179631"/>
            </a:avLst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ПДО по </a:t>
            </a:r>
            <a:r>
              <a:rPr lang="ru-RU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изо.деятель-ности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108357" y="2314407"/>
            <a:ext cx="2013019" cy="12710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РЕЧЕВОЕ</a:t>
            </a:r>
          </a:p>
          <a:p>
            <a:pPr algn="ctr"/>
            <a:r>
              <a:rPr lang="ru-RU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3380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3079" y="207034"/>
            <a:ext cx="11421706" cy="6439951"/>
          </a:xfrm>
        </p:spPr>
        <p:txBody>
          <a:bodyPr>
            <a:noAutofit/>
          </a:bodyPr>
          <a:lstStyle/>
          <a:p>
            <a:pPr algn="l"/>
            <a:r>
              <a:rPr lang="ru-RU" sz="2800" b="1" u="sng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речевой активности детей с ТНР посредством игровой деятельности, направленной на формирование основ финансовой грамотности.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u="sng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актуализировать, расширять, систематизировать, знания детей об основах финансовой грамотности дошкольников с ТНР;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развивать память, внимание, речь, стимулировать активность детей;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формировать умение подбирать предметы и атрибуты для игры;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воспитывать представления о сущности таких нравственных категорий, как экономность, бережливость.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u="sng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Предварительная работа:</a:t>
            </a:r>
            <a:r>
              <a:rPr lang="ru-RU" sz="2400" b="1" u="sng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u="sng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Изучена методическая литература.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Накоплен и создан методический материал.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Даны родителям рекомендации по ознакомлению детей с художественной литературой. 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476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55312" y="255418"/>
            <a:ext cx="1113275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Знакомство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финансовыми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терминами</a:t>
            </a:r>
          </a:p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детей с основными финансовыми терминами, обогащение                                     словарного запаса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5312" y="1438405"/>
            <a:ext cx="3072983" cy="154295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 -это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место, где люди совершают покупки.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615085" y="3138868"/>
            <a:ext cx="3072983" cy="154295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ДЕНЬГИ - денежные знаки в виде банкнот и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монет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615084" y="1456743"/>
            <a:ext cx="3072983" cy="154295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БАРТЕР – прямой обмен одних товаров на другие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55312" y="3138869"/>
            <a:ext cx="3072983" cy="154295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 – это всё, что продается в магазине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98951" y="5008268"/>
            <a:ext cx="3072983" cy="154295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ЦЕНА – это стоимость товара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584879" y="4998434"/>
            <a:ext cx="3103188" cy="1552785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БАНКОВСКАЯ КАРТА – это кошелек:  сколько денег вы туда положили, столько там и будет.</a:t>
            </a:r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61"/>
          <a:stretch/>
        </p:blipFill>
        <p:spPr>
          <a:xfrm rot="5400000">
            <a:off x="3453298" y="2723511"/>
            <a:ext cx="3256786" cy="200615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06"/>
          <a:stretch/>
        </p:blipFill>
        <p:spPr>
          <a:xfrm rot="5400000">
            <a:off x="5669121" y="2786983"/>
            <a:ext cx="3235676" cy="1900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634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068642" y="409133"/>
            <a:ext cx="9144000" cy="1962108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45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ИГРА: «Распредели товар» ( игра «Магазин»)</a:t>
            </a:r>
          </a:p>
          <a:p>
            <a:pPr marL="0" indent="0" algn="ctr">
              <a:buNone/>
            </a:pPr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3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</a:t>
            </a:r>
            <a:r>
              <a:rPr lang="ru-RU" sz="3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знаний об окружающих предметах и </a:t>
            </a:r>
            <a:r>
              <a:rPr lang="ru-RU" sz="3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товарах, развитие </a:t>
            </a:r>
            <a:r>
              <a:rPr lang="ru-RU" sz="3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речи и </a:t>
            </a:r>
            <a:r>
              <a:rPr lang="ru-RU" sz="3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коммуникабельности, умения образовывать глагольные формы от имен существительных (сумка из кожи – кожаная сумка)</a:t>
            </a:r>
            <a:r>
              <a:rPr lang="ru-RU" sz="3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79486" y="1984236"/>
            <a:ext cx="6521569" cy="464101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84" t="3930" r="13572" b="4149"/>
          <a:stretch/>
        </p:blipFill>
        <p:spPr>
          <a:xfrm rot="10800000">
            <a:off x="3150484" y="2130212"/>
            <a:ext cx="6179574" cy="4262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921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045776" y="269956"/>
            <a:ext cx="9144000" cy="23876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ИГРА: «Что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вначале, что потом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связному выражению своих мыслей, составлению сложных предложений, закрепление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детей о последовательности процесса покупки товара;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умения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устанавливать логическую цепочку действий, объединенных одним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сюжетом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2"/>
          <a:stretch/>
        </p:blipFill>
        <p:spPr>
          <a:xfrm rot="5400000">
            <a:off x="1538988" y="3663447"/>
            <a:ext cx="3672345" cy="18522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72" r="7527"/>
          <a:stretch/>
        </p:blipFill>
        <p:spPr>
          <a:xfrm rot="16200000">
            <a:off x="8431864" y="1498754"/>
            <a:ext cx="2249902" cy="42681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75" y="1737356"/>
            <a:ext cx="2326136" cy="349138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533412" y="4589590"/>
            <a:ext cx="3713239" cy="18805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Мальчик пошёл в магазин.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Мальчик купил игрушки.</a:t>
            </a:r>
          </a:p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Мальчик играет купленными в магазине игрушками.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9468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483078" y="483079"/>
            <a:ext cx="11404121" cy="276627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ИГРА: «Что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дороже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7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</a:t>
            </a:r>
            <a:r>
              <a:rPr lang="ru-RU" sz="27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понятиями «дороже/дешевле</a:t>
            </a:r>
            <a:r>
              <a:rPr lang="ru-RU" sz="27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27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 игры: </a:t>
            </a:r>
            <a:r>
              <a:rPr lang="ru-RU" sz="27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предлагаются пары предметов. </a:t>
            </a:r>
            <a:br>
              <a:rPr lang="ru-RU" sz="27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их сравнить по стоимости.</a:t>
            </a:r>
            <a:br>
              <a:rPr lang="ru-RU" sz="27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Машина- футболка                 Дом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диван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Книга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телевизор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Стол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кастрюля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 flipV="1">
            <a:off x="3623094" y="3291840"/>
            <a:ext cx="6487064" cy="340225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33"/>
          <a:stretch/>
        </p:blipFill>
        <p:spPr>
          <a:xfrm rot="10800000">
            <a:off x="3796256" y="3425370"/>
            <a:ext cx="6096001" cy="309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8509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723869" y="559035"/>
            <a:ext cx="9144000" cy="165576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ИГРА: «Профессии»</a:t>
            </a:r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уточнение представлений 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о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 о профессиях людей, предметах, необходимых для их труда.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56"/>
          <a:stretch/>
        </p:blipFill>
        <p:spPr>
          <a:xfrm rot="5400000">
            <a:off x="7059966" y="2003531"/>
            <a:ext cx="3596637" cy="40191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14797"/>
            <a:ext cx="57150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2255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1972</TotalTime>
  <Words>913</Words>
  <Application>Microsoft Office PowerPoint</Application>
  <PresentationFormat>Широкоэкранный</PresentationFormat>
  <Paragraphs>122</Paragraphs>
  <Slides>19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Формирование основ финансовой грамотности в игровой деятельности</vt:lpstr>
      <vt:lpstr>Цели:  развитие речевой активности детей с ТНР посредством игровой деятельности, направленной на формирование основ финансовой грамотности. Задачи: - актуализировать, расширять, систематизировать, знания детей об основах финансовой грамотности дошкольников с ТНР; - развивать память, внимание, речь, стимулировать активность детей; - формировать умение подбирать предметы и атрибуты для игры; - воспитывать представления о сущности таких нравственных категорий, как экономность, бережливость. Предварительная работа: - Изучена методическая литература. - Накоплен и создан методический материал. - Даны родителям рекомендации по ознакомлению детей с художественной литературой.   .   </vt:lpstr>
      <vt:lpstr>Презентация PowerPoint</vt:lpstr>
      <vt:lpstr>Презентация PowerPoint</vt:lpstr>
      <vt:lpstr>ИГРА: «Что вначале, что потом?» Цель: обучение детей связному выражению своих мыслей, составлению сложных предложений, закрепление знания детей о последовательности процесса покупки товара;  формирование умения устанавливать логическую цепочку действий, объединенных одним сюжетом </vt:lpstr>
      <vt:lpstr>ИГРА: «Что дороже?» Цель: знакомство с понятиями «дороже/дешевле». Ход игры: предлагаются пары предметов.  Необходимо их сравнить по стоимости.            Машина- футболка                 Дом – диван                       Книга – телевизор                  Стол – кастрюля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UralSOFT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98</cp:revision>
  <dcterms:created xsi:type="dcterms:W3CDTF">2018-12-04T19:37:44Z</dcterms:created>
  <dcterms:modified xsi:type="dcterms:W3CDTF">2022-10-26T20:34:13Z</dcterms:modified>
</cp:coreProperties>
</file>